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73" r:id="rId3"/>
    <p:sldId id="257" r:id="rId4"/>
    <p:sldId id="258" r:id="rId5"/>
    <p:sldId id="274" r:id="rId6"/>
    <p:sldId id="260" r:id="rId7"/>
    <p:sldId id="259" r:id="rId8"/>
    <p:sldId id="261" r:id="rId9"/>
    <p:sldId id="262" r:id="rId10"/>
    <p:sldId id="263" r:id="rId11"/>
    <p:sldId id="276" r:id="rId12"/>
    <p:sldId id="277" r:id="rId13"/>
    <p:sldId id="264" r:id="rId14"/>
    <p:sldId id="266" r:id="rId15"/>
    <p:sldId id="265" r:id="rId16"/>
    <p:sldId id="272" r:id="rId17"/>
    <p:sldId id="279" r:id="rId18"/>
    <p:sldId id="278" r:id="rId19"/>
    <p:sldId id="26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33FF"/>
    <a:srgbClr val="0033CC"/>
    <a:srgbClr val="990033"/>
    <a:srgbClr val="CC0066"/>
    <a:srgbClr val="6600FF"/>
    <a:srgbClr val="00808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 autoAdjust="0"/>
    <p:restoredTop sz="94670" autoAdjust="0"/>
  </p:normalViewPr>
  <p:slideViewPr>
    <p:cSldViewPr>
      <p:cViewPr>
        <p:scale>
          <a:sx n="100" d="100"/>
          <a:sy n="100" d="100"/>
        </p:scale>
        <p:origin x="-10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ECC0F-6AC6-4677-A4FA-A409294C0A5F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C832-4642-4725-8655-BA6B641C1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EEAA2-58D0-414F-8837-C9BD32255EE5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612F-FA9C-4385-BA97-E7FF30F60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F3B0-B4FB-4C10-B965-240E96EE7B1C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D4BB-86E7-42E1-870E-6E734BA48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A91D-24AA-4B1F-9A66-0B9D36D3981B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0931-43A6-4C28-A38A-13FE60184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6FBB-2DA9-44CD-A173-0D3C295ADC01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AAEF-D2C3-4421-A542-68670797B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B23F-32C5-4A8D-B2FC-C34AA9525F28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9412-EAFB-4C6F-9713-06937925E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24B6-6262-4A1B-B56A-83EB57B2962E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65D59-F406-4FF4-BBDC-B7E1DCD1F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DDBB-8E6A-4FE3-B1C1-61550648B149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B7E1-983E-401A-9B0D-C08D6099E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2361-3D02-47BF-A6E9-7FAF1D8BA890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C284-E8A1-4043-AE65-85B544662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DD0E-4EC4-4703-B7E3-E0AC9AFB58B3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5CAE-0976-4671-9A1C-6858BD2B6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8476-3CB2-43E9-9FB0-EF8FF3771CF7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BA35-5EDB-48E4-86E0-A283F3A5D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0725-03AB-4FE8-9636-1EDDE87F56D6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2782-B8CB-43CB-BA47-3634F83D5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4E61A1-F1A1-4C2A-9428-588B52FBC60D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FB0347-1A5E-4014-B3F8-A896B7259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4;&#1073;&#1088;&#1072;&#1079;&#1086;&#1074;&#1072;&#1090;&#1077;&#1083;&#1100;&#1085;&#1072;&#1103;%20&#1087;&#1088;&#1086;&#1075;&#1088;&#1072;&#1084;&#1084;&#1072;%20%20&#1087;&#1086;%20&#1092;&#1075;&#1086;&#1089;%20&#1050;&#1040;&#1058;&#1070;&#1064;&#1040;.pptx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88;&#1072;&#1089;&#1087;&#1080;&#1089;&#1072;&#1085;&#1080;&#1077;%202015-2016.docx" TargetMode="External"/><Relationship Id="rId5" Type="http://schemas.openxmlformats.org/officeDocument/2006/relationships/hyperlink" Target="&#1056;&#1077;&#1078;&#1080;&#1084;%20&#1076;&#1085;&#1103;%20&#1074;%20&#1052;&#1041;&#1044;&#1054;&#1059;%20&#1062;&#1056;&#1056;.doc" TargetMode="External"/><Relationship Id="rId4" Type="http://schemas.openxmlformats.org/officeDocument/2006/relationships/hyperlink" Target="&#1082;&#1072;&#1083;&#1077;&#1085;&#1076;&#1072;&#1088;&#1085;&#1099;&#1081;%20&#1091;&#1095;&#1077;&#1073;&#1085;&#1099;&#1081;%20&#1075;&#1088;&#1072;&#1092;&#1080;&#1082;%202015-2016.docx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58;&#1063;&#1045;&#1058;%20&#1086;%20&#1051;&#1054;&#1055;%20&#1050;&#1072;&#1090;&#1102;&#1096;&#1072;%2057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4675" y="428625"/>
            <a:ext cx="8569325" cy="696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/>
              <a:t/>
            </a:r>
            <a:br>
              <a:rPr lang="ru-RU" sz="2400" smtClean="0"/>
            </a:br>
            <a:r>
              <a:rPr lang="ru-RU" sz="2800" smtClean="0">
                <a:solidFill>
                  <a:srgbClr val="0033CC"/>
                </a:solidFill>
              </a:rPr>
              <a:t>   </a:t>
            </a:r>
            <a:r>
              <a:rPr lang="ru-RU" sz="2000" b="1" smtClean="0">
                <a:solidFill>
                  <a:srgbClr val="0033CC"/>
                </a:solidFill>
              </a:rPr>
              <a:t>Муниципальное бюджетное  дошкольное образовательное учреждение</a:t>
            </a:r>
            <a:r>
              <a:rPr lang="ru-RU" sz="2400" smtClean="0">
                <a:solidFill>
                  <a:srgbClr val="0033CC"/>
                </a:solidFill>
              </a:rPr>
              <a:t/>
            </a:r>
            <a:br>
              <a:rPr lang="ru-RU" sz="2400" smtClean="0">
                <a:solidFill>
                  <a:srgbClr val="0033CC"/>
                </a:solidFill>
              </a:rPr>
            </a:br>
            <a:r>
              <a:rPr lang="ru-RU" sz="2400" b="1" smtClean="0">
                <a:solidFill>
                  <a:srgbClr val="0033CC"/>
                </a:solidFill>
              </a:rPr>
              <a:t>«Детский сад  №57 «Катюша» 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133600"/>
            <a:ext cx="8964613" cy="4319588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ПЕДСОВЕТ № 1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УСТАНОВОЧНЫЙ</a:t>
            </a:r>
            <a:endParaRPr lang="ru-RU" sz="4800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008000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008000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8000"/>
                </a:solidFill>
              </a:rPr>
              <a:t>28.08.2015 г.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008000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008000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i="1" dirty="0" smtClean="0">
                <a:solidFill>
                  <a:srgbClr val="008000"/>
                </a:solidFill>
              </a:rPr>
              <a:t>г. Тамбов</a:t>
            </a:r>
          </a:p>
        </p:txBody>
      </p:sp>
      <p:pic>
        <p:nvPicPr>
          <p:cNvPr id="2052" name="Picture 13" descr="s78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365625"/>
            <a:ext cx="13620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0" y="3128963"/>
          <a:ext cx="6029325" cy="1472184"/>
        </p:xfrm>
        <a:graphic>
          <a:graphicData uri="http://schemas.openxmlformats.org/drawingml/2006/table">
            <a:tbl>
              <a:tblPr/>
              <a:tblGrid>
                <a:gridCol w="1080429"/>
                <a:gridCol w="4948896"/>
              </a:tblGrid>
              <a:tr h="527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Методическая планерка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3.1. Утверждение плана работы педагогического коллектива на месяц.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3.2. Изучение нормативно-правовых документов.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3.3. Координация работы по решению годовых задач.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3.4. Координация деятельности СМП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74" name="Picture 4" descr="5-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5"/>
          <p:cNvSpPr>
            <a:spLocks noChangeArrowheads="1"/>
          </p:cNvSpPr>
          <p:nvPr/>
        </p:nvSpPr>
        <p:spPr bwMode="auto">
          <a:xfrm>
            <a:off x="2627313" y="1196975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66FF"/>
                </a:solidFill>
              </a:rPr>
              <a:t>Планерка</a:t>
            </a:r>
          </a:p>
        </p:txBody>
      </p:sp>
      <p:pic>
        <p:nvPicPr>
          <p:cNvPr id="11276" name="Picture 7" descr="s78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365625"/>
            <a:ext cx="16144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57375" y="2143125"/>
          <a:ext cx="6243017" cy="2149972"/>
        </p:xfrm>
        <a:graphic>
          <a:graphicData uri="http://schemas.openxmlformats.org/drawingml/2006/table">
            <a:tbl>
              <a:tblPr/>
              <a:tblGrid>
                <a:gridCol w="6243017"/>
              </a:tblGrid>
              <a:tr h="214997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Еженедельно: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Координация работы по решению годовых задач.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Изучение нормативно-правовых документов.</a:t>
                      </a:r>
                      <a:endParaRPr lang="ru-RU" sz="180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0" y="3128963"/>
          <a:ext cx="6029325" cy="1472184"/>
        </p:xfrm>
        <a:graphic>
          <a:graphicData uri="http://schemas.openxmlformats.org/drawingml/2006/table">
            <a:tbl>
              <a:tblPr/>
              <a:tblGrid>
                <a:gridCol w="1080429"/>
                <a:gridCol w="4948896"/>
              </a:tblGrid>
              <a:tr h="527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Методическая планерка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3.1. Утверждение плана работы педагогического коллектива на месяц.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3.2. Изучение нормативно-правовых документов.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3.3. Координация работы по решению годовых задач.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3.4. Координация деятельности СМП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8" name="Picture 4" descr="5-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539750" y="620713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66FF"/>
                </a:solidFill>
              </a:rPr>
              <a:t>Семинары-практикумы</a:t>
            </a:r>
          </a:p>
        </p:txBody>
      </p:sp>
      <p:pic>
        <p:nvPicPr>
          <p:cNvPr id="12300" name="Picture 7" descr="s78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365625"/>
            <a:ext cx="16144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188" y="1484313"/>
          <a:ext cx="7920880" cy="3744468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30243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«Физкультурно-оздоровительная и спортивная работа в ДОУ» - </a:t>
                      </a:r>
                      <a:r>
                        <a:rPr lang="ru-RU" sz="1800" i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«Совершенствование </a:t>
                      </a:r>
                      <a:r>
                        <a:rPr lang="ru-RU" sz="1800" i="0" dirty="0" err="1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речевовой</a:t>
                      </a:r>
                      <a:r>
                        <a:rPr lang="ru-RU" sz="1800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образовательной среды – как условие повышения качества оптимального речевого развития детей»- </a:t>
                      </a:r>
                      <a:r>
                        <a:rPr lang="ru-RU" sz="1800" i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Предметно-пространственная   среда  как средство  познавательно-речевого развития»  </a:t>
                      </a:r>
                      <a:r>
                        <a:rPr lang="ru-RU" sz="18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ноябрь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«Художественно-эстетическое развитие» – </a:t>
                      </a:r>
                      <a:r>
                        <a:rPr lang="ru-RU" sz="1800" i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«Технология устного народного творчества – совершенствование устной речи» – </a:t>
                      </a:r>
                      <a:r>
                        <a:rPr lang="ru-RU" sz="1800" i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«Условия для создания социальной ситуации развития детей» - </a:t>
                      </a:r>
                      <a:r>
                        <a:rPr lang="ru-RU" sz="1800" i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i="0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0" y="3128963"/>
          <a:ext cx="6029325" cy="1472184"/>
        </p:xfrm>
        <a:graphic>
          <a:graphicData uri="http://schemas.openxmlformats.org/drawingml/2006/table">
            <a:tbl>
              <a:tblPr/>
              <a:tblGrid>
                <a:gridCol w="1080429"/>
                <a:gridCol w="4948896"/>
              </a:tblGrid>
              <a:tr h="527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Методическая планерка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3.1. Утверждение плана работы педагогического коллектива на месяц.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3.2. Изучение нормативно-правовых документов.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3.3. Координация работы по решению годовых задач.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3.4. Координация деятельности СМП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22" name="Picture 4" descr="5-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Rectangle 5"/>
          <p:cNvSpPr>
            <a:spLocks noChangeArrowheads="1"/>
          </p:cNvSpPr>
          <p:nvPr/>
        </p:nvSpPr>
        <p:spPr bwMode="auto">
          <a:xfrm>
            <a:off x="2843213" y="620713"/>
            <a:ext cx="4465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66FF"/>
                </a:solidFill>
              </a:rPr>
              <a:t>Консультации </a:t>
            </a:r>
          </a:p>
        </p:txBody>
      </p:sp>
      <p:pic>
        <p:nvPicPr>
          <p:cNvPr id="13324" name="Picture 7" descr="s78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365625"/>
            <a:ext cx="16144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51050" y="1268413"/>
          <a:ext cx="6589713" cy="4537075"/>
        </p:xfrm>
        <a:graphic>
          <a:graphicData uri="http://schemas.openxmlformats.org/drawingml/2006/table">
            <a:tbl>
              <a:tblPr/>
              <a:tblGrid>
                <a:gridCol w="6589713"/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течение учебного года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«Планирование воспитательно – образовательной работы в соответствии с ФГОС, ведение документации»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«Планирование и организации предметно – пространственной среды.(ФГОС)»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«Художественное слово в развитии речи детей 3- 4лет через предметно – пространственную среду»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«Организация и проведение образовательной деятельности с воспитанниками на предмет  предупреждения, предотвращения несчастных случаев на дорогах.»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«Моделирование открытого, доступного развивающего пространства – как условие оптимального речевого развития.»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«Система работы с детьми по ознакомлению с правилами уличного движения»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«Речевое развитие детей через технологию устного народного творчества «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«Система работы с детьми по ознакомлению с правилами уличного движения»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«Создание условий для социокультурного развития дошкольников»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«Воспитание здорового малыша через закаливание»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«О проведении прогулок в зимний период»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«По разработке и реализации проекта «Школа скакалки»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«Дидактические игры с природным материалом»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«Применение приёма технологии- «Сказка- терапия» в речевом развитии .»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«Планирование прогулок в летний период»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5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50825" y="3090863"/>
            <a:ext cx="889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4400" b="1" i="1">
              <a:solidFill>
                <a:srgbClr val="FF3300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50825" y="3486150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 b="1" i="1">
              <a:solidFill>
                <a:srgbClr val="CC33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268538" y="1196975"/>
          <a:ext cx="5256212" cy="5402263"/>
        </p:xfrm>
        <a:graphic>
          <a:graphicData uri="http://schemas.openxmlformats.org/drawingml/2006/table">
            <a:tbl>
              <a:tblPr/>
              <a:tblGrid>
                <a:gridCol w="5256212"/>
              </a:tblGrid>
              <a:tr h="5402263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течение учебного года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Развлечения: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"День знаний" 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«Правила дорожные знать каждому положено» 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«Новогодний сапожок» (1,6 до 3 –х лет)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«Зимняя ярмарка игр и забав для старших дошкольников»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«Зимняя сказка»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«День космонавтики»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Конкурсы: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"Папа, мама, я - талантливая семья«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«Законы дорог уважай!» (по ПДД)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«Мечты о лете»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«Изобразительное искусство»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«Безопасность на дороге»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Праздники: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ЛЕГО ФЕСТИВАЛЬ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«Ярмарка талантов»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 С любовью» (посвящённая дню работника дошкольного образования)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«Нет тебя родней» (ко Дню матери )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«Рождественские праздники»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Музыкально- спортивный праздник «Наша армия сильна»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«Широкая масленица»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«Новогодняя ёлка»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«Осенний бал»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«Песни нашей Победы» (совместно    с ветеранами )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«Бал выпускников»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Утренник к празднику 8 марта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9" name="Прямоугольник 9"/>
          <p:cNvSpPr>
            <a:spLocks noChangeArrowheads="1"/>
          </p:cNvSpPr>
          <p:nvPr/>
        </p:nvSpPr>
        <p:spPr bwMode="auto">
          <a:xfrm>
            <a:off x="1763713" y="333375"/>
            <a:ext cx="6624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Праздники, развлечения, конкурсы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2700338" y="404813"/>
            <a:ext cx="6151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66FF"/>
                </a:solidFill>
              </a:rPr>
              <a:t>Работа с семьями воспитанников</a:t>
            </a:r>
            <a:endParaRPr lang="ru-RU" sz="2400"/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2051050" y="1112838"/>
            <a:ext cx="684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ru-RU" sz="1600">
              <a:solidFill>
                <a:srgbClr val="C00000"/>
              </a:solidFill>
            </a:endParaRPr>
          </a:p>
        </p:txBody>
      </p:sp>
      <p:pic>
        <p:nvPicPr>
          <p:cNvPr id="15365" name="Picture 3" descr="D:\картинки\щзщхз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6300" y="981075"/>
            <a:ext cx="19177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34"/>
          <p:cNvSpPr>
            <a:spLocks noChangeArrowheads="1"/>
          </p:cNvSpPr>
          <p:nvPr/>
        </p:nvSpPr>
        <p:spPr bwMode="auto">
          <a:xfrm>
            <a:off x="1258888" y="1341438"/>
            <a:ext cx="756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семей по социальным группам, сверка сведений о месте работе родителей.</a:t>
            </a:r>
          </a:p>
          <a:p>
            <a:pPr algn="just" eaLnBrk="0" hangingPunct="0"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 договоров с родителями.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Calibri" pitchFamily="34" charset="0"/>
              </a:rPr>
              <a:t>Индивидуальные беседы, консультации с родителями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Calibri" pitchFamily="34" charset="0"/>
              </a:rPr>
              <a:t>Оформление информационных стендов для родителей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Консультации: «Адаптация детей раннего возраста к условиям детского сада»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 «Работа с книгой»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«Воспитываем здорового ребёнка» (режим, питание Культурно- гигиенические  требования и др.)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«О детском травматизме. Опасности на дорогах»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«Влияние совместной деятельности ребенка со сверстниками и взрослым на его социальное развитие»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  «Организация летнего отдыха детей»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  «Читаем всей семьёй»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Встреча   родителей (законных представителей)    с    работниками    ГИБДД (консультации, статистические данные и пр.) на родительских собраниях.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Общее родительское собрание : «Основные направления в новом учебном году: задачи, проблемы, пути решения.»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                              «Итоги работы за год»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Групповые родительские собрания.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Анкетирование  по проблеме ознакомления детей дошкольного возраста  с правилами безопасности  поведения на дорогах 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Анкетирование родителей на тему «Безопасность  детей в наших руках»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Участие родителей в неделе зимних игр и забав.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Участие родителей в проведении мероприятия посвящённого Дню семьи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Привлечение родителей к благоустройству территории ДОУ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Участие в проведении праздничных мероприятий посвящённых Международному женскому дню 8 марта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Участие родителей в спортивных, массовых мероприятиях: «Наша армия сильна» , «Весёлые старты»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Праздники: «Широкая масленица» » , «Бравые солдаты»</a:t>
            </a:r>
          </a:p>
          <a:p>
            <a:pPr>
              <a:buFont typeface="Arial" charset="0"/>
              <a:buChar char="•"/>
            </a:pP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120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0" y="1000125"/>
          <a:ext cx="6031230" cy="3995928"/>
        </p:xfrm>
        <a:graphic>
          <a:graphicData uri="http://schemas.openxmlformats.org/drawingml/2006/table">
            <a:tbl>
              <a:tblPr/>
              <a:tblGrid>
                <a:gridCol w="1981200"/>
                <a:gridCol w="4050030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Педагогический совет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«Формирование валеологической культуры дошкольников как одно из условий их оздоровления»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Открытый просмотр спортивного досуга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«В гостях у Витаминчика»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Тематический контроль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«Организация режима дня в возрастных группах ДОУ»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Мастер-класс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«Профилактика ОРВИ, ОРЗ, гриппа нетрадиционными средствами оздоровления детей дошкольного возраста»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Семинар-практикум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«Валеологические игры как средство формирования представлений о человеке у детей младшего дошкольного возраста»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Методическая выставка дидактических пособий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«Пять моих помощников»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Разработка целевой Программы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«Здоровый ребенок»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412" name="Picture 4" descr="5-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3" name="Rectangle 5"/>
          <p:cNvSpPr>
            <a:spLocks noChangeArrowheads="1"/>
          </p:cNvSpPr>
          <p:nvPr/>
        </p:nvSpPr>
        <p:spPr bwMode="auto">
          <a:xfrm>
            <a:off x="611188" y="26289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b="1">
              <a:solidFill>
                <a:srgbClr val="0066FF"/>
              </a:solidFill>
            </a:endParaRPr>
          </a:p>
        </p:txBody>
      </p:sp>
      <p:sp>
        <p:nvSpPr>
          <p:cNvPr id="16414" name="Rectangle 7"/>
          <p:cNvSpPr>
            <a:spLocks noChangeArrowheads="1"/>
          </p:cNvSpPr>
          <p:nvPr/>
        </p:nvSpPr>
        <p:spPr bwMode="auto">
          <a:xfrm>
            <a:off x="1571625" y="600075"/>
            <a:ext cx="7491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200" b="1">
              <a:cs typeface="Times New Roman" pitchFamily="18" charset="0"/>
            </a:endParaRPr>
          </a:p>
          <a:p>
            <a:pPr eaLnBrk="0" hangingPunct="0"/>
            <a:endParaRPr lang="ru-RU" sz="1200" b="1">
              <a:cs typeface="Times New Roman" pitchFamily="18" charset="0"/>
            </a:endParaRPr>
          </a:p>
          <a:p>
            <a:pPr eaLnBrk="0" hangingPunct="0"/>
            <a:endParaRPr lang="ru-RU" sz="1200" b="1">
              <a:cs typeface="Times New Roman" pitchFamily="18" charset="0"/>
            </a:endParaRPr>
          </a:p>
          <a:p>
            <a:pPr eaLnBrk="0" hangingPunct="0"/>
            <a:endParaRPr lang="ru-RU" sz="12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6013" y="1052513"/>
            <a:ext cx="7669212" cy="4905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Преемственные связи ДОУ, школы и родителей будущих первоклассников</a:t>
            </a:r>
            <a:r>
              <a:rPr lang="ru-RU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416" name="Picture 2" descr="D:\картинки\ощощ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76700"/>
            <a:ext cx="17938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7" name="TextBox 9"/>
          <p:cNvSpPr txBox="1">
            <a:spLocks noChangeArrowheads="1"/>
          </p:cNvSpPr>
          <p:nvPr/>
        </p:nvSpPr>
        <p:spPr bwMode="auto">
          <a:xfrm>
            <a:off x="1908175" y="1628775"/>
            <a:ext cx="64087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/>
              <a:t>Заключение договора со школой  № 13</a:t>
            </a:r>
          </a:p>
          <a:p>
            <a:pPr>
              <a:buFont typeface="Arial" charset="0"/>
              <a:buChar char="•"/>
            </a:pPr>
            <a:r>
              <a:rPr lang="ru-RU" sz="1600"/>
              <a:t>Встреча с бывшими выпускниками ДОУ в период зимних каникул.</a:t>
            </a:r>
          </a:p>
          <a:p>
            <a:pPr>
              <a:buFont typeface="Arial" charset="0"/>
              <a:buChar char="•"/>
            </a:pPr>
            <a:r>
              <a:rPr lang="ru-RU" sz="1600"/>
              <a:t>Экскурсия в школу.</a:t>
            </a:r>
          </a:p>
          <a:p>
            <a:pPr>
              <a:buFont typeface="Arial" charset="0"/>
              <a:buChar char="•"/>
            </a:pPr>
            <a:r>
              <a:rPr lang="ru-RU" sz="1600"/>
              <a:t>Встреча сотрудников ДОУ(воспитателей) с учителями школы №13.</a:t>
            </a:r>
          </a:p>
          <a:p>
            <a:pPr>
              <a:buFont typeface="Arial" charset="0"/>
              <a:buChar char="•"/>
            </a:pPr>
            <a:r>
              <a:rPr lang="ru-RU" sz="1600"/>
              <a:t>Посещение педагогами ДОУ старших и подготовительных групп открытых уроков в 1–ых классах шклы№13</a:t>
            </a:r>
          </a:p>
          <a:p>
            <a:pPr>
              <a:buFont typeface="Arial" charset="0"/>
              <a:buChar char="•"/>
            </a:pPr>
            <a:r>
              <a:rPr lang="ru-RU" sz="1600"/>
              <a:t>Экскурсия детей подготовительных групп в библиотеку школы</a:t>
            </a:r>
          </a:p>
          <a:p>
            <a:pPr>
              <a:buFont typeface="Arial" charset="0"/>
              <a:buChar char="•"/>
            </a:pPr>
            <a:r>
              <a:rPr lang="ru-RU" sz="1600"/>
              <a:t>Анализ успеваемости бывших воспитанников детского сада</a:t>
            </a:r>
          </a:p>
          <a:p>
            <a:pPr>
              <a:buFont typeface="Arial" charset="0"/>
              <a:buChar char="•"/>
            </a:pPr>
            <a:r>
              <a:rPr lang="ru-RU" sz="1600"/>
              <a:t>Оформление стенда «Скоро в школу»</a:t>
            </a:r>
          </a:p>
          <a:p>
            <a:pPr>
              <a:buFont typeface="Arial" charset="0"/>
              <a:buChar char="•"/>
            </a:pPr>
            <a:r>
              <a:rPr lang="ru-RU" sz="1600"/>
              <a:t>«Бал выпускников ДОУ»  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865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700" b="1" dirty="0" smtClean="0">
                <a:solidFill>
                  <a:srgbClr val="0033CC"/>
                </a:solidFill>
              </a:rPr>
              <a:t>Деятельность профсоюза, общие мероприятия для коллектива ДОУ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5770562" cy="3600450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Профсоюзное собрание  (По плану председателя ПК)</a:t>
            </a:r>
          </a:p>
          <a:p>
            <a:pPr eaLnBrk="1" hangingPunct="1"/>
            <a:r>
              <a:rPr lang="ru-RU" sz="2000" dirty="0" smtClean="0"/>
              <a:t>День работника дошкольного образования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      Праздничный концерт </a:t>
            </a:r>
          </a:p>
          <a:p>
            <a:pPr eaLnBrk="1" hangingPunct="1"/>
            <a:r>
              <a:rPr lang="ru-RU" sz="2000" dirty="0" smtClean="0"/>
              <a:t>Праздничная программа к новогоднему торжеству «Когда часы 12 бьют…»</a:t>
            </a:r>
          </a:p>
          <a:p>
            <a:pPr eaLnBrk="1" hangingPunct="1"/>
            <a:r>
              <a:rPr lang="ru-RU" sz="2000" dirty="0" smtClean="0"/>
              <a:t>Конкурсная программа, посвященная Международному женскому дню 8 марта «Ах, какая женщина!»</a:t>
            </a:r>
          </a:p>
        </p:txBody>
      </p:sp>
      <p:pic>
        <p:nvPicPr>
          <p:cNvPr id="17412" name="Picture 2" descr="D:\картинки\шмщ9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57988" y="1989138"/>
            <a:ext cx="1951037" cy="3311525"/>
          </a:xfr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оформление группы\Kids_Stock_Vectors\Kid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59795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63688" y="2060848"/>
            <a:ext cx="612068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 ДОУ на 2015-2016 учебный год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pres?slideindex=1&amp;slidetitle="/>
              </a:rPr>
              <a:t>Образовательная программа МБДОУ «Детский сад №57 «Катюша» </a:t>
            </a:r>
            <a:endParaRPr lang="ru-RU" sz="1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Рабочие программы  педагогов ДОУ на 2015-2016 учебный </a:t>
            </a:r>
            <a:r>
              <a:rPr lang="ru-RU" sz="1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Календарный учебный график</a:t>
            </a:r>
            <a:endParaRPr lang="ru-RU" sz="1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Режим дня </a:t>
            </a:r>
            <a:endParaRPr lang="ru-RU" sz="1400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план на 2015-2016 учебный год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file"/>
              </a:rPr>
              <a:t>Расписание образовательной деятельности на 2015-2016 </a:t>
            </a:r>
            <a:r>
              <a:rPr lang="ru-RU" sz="14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file"/>
              </a:rPr>
              <a:t>уч</a:t>
            </a:r>
            <a:r>
              <a:rPr lang="ru-RU" sz="1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file"/>
              </a:rPr>
              <a:t>. год</a:t>
            </a:r>
            <a:endParaRPr lang="ru-RU" sz="140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работы педагогических работников ДОУ</a:t>
            </a:r>
          </a:p>
          <a:p>
            <a:pPr>
              <a:buFont typeface="Wingdings" pitchFamily="2" charset="2"/>
              <a:buChar char="ü"/>
            </a:pPr>
            <a:endParaRPr lang="ru-RU" sz="14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4278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не знает,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какую гавань он плывет,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Тому не бывает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попутного ветра</a:t>
            </a:r>
          </a:p>
          <a:p>
            <a:pPr algn="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Л.а.Сенека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5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71550" y="908050"/>
            <a:ext cx="72009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 i="1">
                <a:solidFill>
                  <a:srgbClr val="0033CC"/>
                </a:solidFill>
              </a:rPr>
              <a:t>СПАСИБО </a:t>
            </a:r>
          </a:p>
          <a:p>
            <a:pPr algn="ctr"/>
            <a:r>
              <a:rPr lang="ru-RU" sz="4400" b="1" i="1">
                <a:solidFill>
                  <a:srgbClr val="0033CC"/>
                </a:solidFill>
              </a:rPr>
              <a:t>ЗА ВНИМАНИЕ! </a:t>
            </a:r>
            <a:r>
              <a:rPr lang="ru-RU" sz="4400" b="1" i="1">
                <a:solidFill>
                  <a:srgbClr val="FF3300"/>
                </a:solidFill>
              </a:rPr>
              <a:t>Поздравляем</a:t>
            </a:r>
          </a:p>
          <a:p>
            <a:pPr algn="ctr"/>
            <a:r>
              <a:rPr lang="ru-RU" sz="4400" b="1" i="1">
                <a:solidFill>
                  <a:srgbClr val="FF3300"/>
                </a:solidFill>
              </a:rPr>
              <a:t> с началом </a:t>
            </a:r>
          </a:p>
          <a:p>
            <a:pPr algn="ctr"/>
            <a:r>
              <a:rPr lang="ru-RU" sz="4400" b="1" i="1">
                <a:solidFill>
                  <a:srgbClr val="FF3300"/>
                </a:solidFill>
              </a:rPr>
              <a:t>учебного года!!!</a:t>
            </a:r>
          </a:p>
          <a:p>
            <a:pPr algn="ctr"/>
            <a:r>
              <a:rPr lang="ru-RU" sz="4400" b="1" i="1">
                <a:solidFill>
                  <a:srgbClr val="990033"/>
                </a:solidFill>
              </a:rPr>
              <a:t>Всем </a:t>
            </a:r>
          </a:p>
          <a:p>
            <a:pPr algn="ctr"/>
            <a:r>
              <a:rPr lang="ru-RU" sz="4400" b="1" i="1">
                <a:solidFill>
                  <a:srgbClr val="990033"/>
                </a:solidFill>
              </a:rPr>
              <a:t>творческих успехов!!!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0825" y="3486150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 b="1" i="1">
              <a:solidFill>
                <a:srgbClr val="CC3300"/>
              </a:solidFill>
            </a:endParaRPr>
          </a:p>
        </p:txBody>
      </p:sp>
      <p:pic>
        <p:nvPicPr>
          <p:cNvPr id="18439" name="Picture 9" descr="D:\картинки\1855433-35ab530996872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4508500"/>
            <a:ext cx="21145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827088" y="333375"/>
            <a:ext cx="7772400" cy="1590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ДОРОГИЕ КОЛЛЕГИ!!!</a:t>
            </a:r>
            <a:b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ПОЗДРАВЛЯЕМ </a:t>
            </a:r>
            <a:b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НОВЫМ УЧЕБНЫМ ГОДОМ!!!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3" descr="C:\Documents and Settings\Admin\Рабочий стол\x_4aff9b4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2084388"/>
            <a:ext cx="7056438" cy="4773612"/>
          </a:xfr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5-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331913" y="482600"/>
            <a:ext cx="7215187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600" b="1" u="sng">
              <a:solidFill>
                <a:srgbClr val="6600CC"/>
              </a:solidFill>
              <a:cs typeface="Times New Roman" pitchFamily="18" charset="0"/>
            </a:endParaRPr>
          </a:p>
          <a:p>
            <a:pPr eaLnBrk="0" hangingPunct="0"/>
            <a:r>
              <a:rPr lang="ru-RU" b="1" u="sng">
                <a:solidFill>
                  <a:srgbClr val="6600CC"/>
                </a:solidFill>
                <a:cs typeface="Times New Roman" pitchFamily="18" charset="0"/>
              </a:rPr>
              <a:t>Цель</a:t>
            </a:r>
            <a:r>
              <a:rPr lang="ru-RU" b="1">
                <a:solidFill>
                  <a:srgbClr val="6600CC"/>
                </a:solidFill>
                <a:cs typeface="Times New Roman" pitchFamily="18" charset="0"/>
              </a:rPr>
              <a:t>: </a:t>
            </a:r>
            <a:r>
              <a:rPr lang="ru-RU">
                <a:solidFill>
                  <a:srgbClr val="6600CC"/>
                </a:solidFill>
                <a:cs typeface="Times New Roman" pitchFamily="18" charset="0"/>
              </a:rPr>
              <a:t>Определение стратегических и тактических задач работы ДОУ на 2015-2016 учебный год. Педагогический прогноз. Анализ работы в летний оздоровительный период</a:t>
            </a:r>
          </a:p>
          <a:p>
            <a:pPr eaLnBrk="0" hangingPunct="0"/>
            <a:endParaRPr lang="ru-RU">
              <a:solidFill>
                <a:srgbClr val="6600CC"/>
              </a:solidFill>
            </a:endParaRPr>
          </a:p>
          <a:p>
            <a:pPr eaLnBrk="0" hangingPunct="0"/>
            <a:endParaRPr lang="ru-RU">
              <a:solidFill>
                <a:srgbClr val="6600CC"/>
              </a:solidFill>
            </a:endParaRPr>
          </a:p>
          <a:p>
            <a:pPr eaLnBrk="0" hangingPunct="0"/>
            <a:r>
              <a:rPr lang="ru-RU" b="1" u="sng">
                <a:solidFill>
                  <a:srgbClr val="6600CC"/>
                </a:solidFill>
                <a:cs typeface="Times New Roman" pitchFamily="18" charset="0"/>
              </a:rPr>
              <a:t>Задачи:</a:t>
            </a:r>
            <a:endParaRPr lang="ru-RU">
              <a:solidFill>
                <a:srgbClr val="6600CC"/>
              </a:solidFill>
            </a:endParaRPr>
          </a:p>
          <a:p>
            <a:pPr eaLnBrk="0" hangingPunct="0">
              <a:buFontTx/>
              <a:buAutoNum type="arabicPeriod"/>
            </a:pPr>
            <a:r>
              <a:rPr lang="ru-RU">
                <a:solidFill>
                  <a:srgbClr val="6600CC"/>
                </a:solidFill>
                <a:cs typeface="Times New Roman" pitchFamily="18" charset="0"/>
              </a:rPr>
              <a:t>Дать оценку летней оздоровительной работы.</a:t>
            </a:r>
          </a:p>
          <a:p>
            <a:pPr eaLnBrk="0" hangingPunct="0">
              <a:buFontTx/>
              <a:buAutoNum type="arabicPeriod"/>
            </a:pPr>
            <a:endParaRPr lang="ru-RU">
              <a:solidFill>
                <a:srgbClr val="6600CC"/>
              </a:solidFill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ru-RU">
                <a:solidFill>
                  <a:srgbClr val="6600CC"/>
                </a:solidFill>
                <a:cs typeface="Times New Roman" pitchFamily="18" charset="0"/>
              </a:rPr>
              <a:t>Утвердить план работы на 2015-2016 учебный год,  расписание   образовательной деятельности, график работы педагогов, рабочих программ педагогов.</a:t>
            </a:r>
          </a:p>
          <a:p>
            <a:pPr eaLnBrk="0" hangingPunct="0">
              <a:buFontTx/>
              <a:buAutoNum type="arabicPeriod"/>
            </a:pPr>
            <a:endParaRPr lang="ru-RU">
              <a:solidFill>
                <a:srgbClr val="6600CC"/>
              </a:solidFill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ru-RU">
                <a:solidFill>
                  <a:srgbClr val="6600CC"/>
                </a:solidFill>
                <a:cs typeface="Times New Roman" pitchFamily="18" charset="0"/>
              </a:rPr>
              <a:t> Организация деятельности ДОУ  на новый учебный год.</a:t>
            </a:r>
          </a:p>
          <a:p>
            <a:pPr eaLnBrk="0" hangingPunct="0">
              <a:buFontTx/>
              <a:buAutoNum type="arabicPeriod"/>
            </a:pPr>
            <a:endParaRPr lang="ru-RU">
              <a:solidFill>
                <a:srgbClr val="6600CC"/>
              </a:solidFill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ru-RU">
                <a:solidFill>
                  <a:srgbClr val="6600CC"/>
                </a:solidFill>
                <a:cs typeface="Times New Roman" pitchFamily="18" charset="0"/>
              </a:rPr>
              <a:t>Вдохновить педагогический коллектив на активную, творческую работу.</a:t>
            </a:r>
            <a:endParaRPr lang="ru-RU">
              <a:solidFill>
                <a:srgbClr val="6600CC"/>
              </a:solidFill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5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4900"/>
            <a:ext cx="27860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 cstate="print"/>
          <a:srcRect r="16925"/>
          <a:stretch>
            <a:fillRect/>
          </a:stretch>
        </p:blipFill>
        <p:spPr bwMode="auto">
          <a:xfrm>
            <a:off x="7885113" y="0"/>
            <a:ext cx="12588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55875" y="1268413"/>
          <a:ext cx="6301208" cy="5327248"/>
        </p:xfrm>
        <a:graphic>
          <a:graphicData uri="http://schemas.openxmlformats.org/drawingml/2006/table">
            <a:tbl>
              <a:tblPr/>
              <a:tblGrid>
                <a:gridCol w="6301208"/>
              </a:tblGrid>
              <a:tr h="12729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Вводная часть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момент. Вступительное слово заведующего, заместителя заведующего (поздравление с новым учебным годом,  сообщение целей и задач педсовета, сообщение повестки дня)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Основная часть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2125" marR="621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0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Готовность МБДОУ к новому 2015-2016 учебному году.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летней оздоровительной работы ДОУ.  </a:t>
                      </a:r>
                    </a:p>
                  </a:txBody>
                  <a:tcPr marL="62125" marR="621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на новый учебный год и план работы на 2015 – 2016 учебный год.</a:t>
                      </a:r>
                    </a:p>
                  </a:txBody>
                  <a:tcPr marL="62125" marR="621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7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-Утверждение Образовательной программы МБДОУ «Детский сад №57 «Катюша» на 2015-2016, 2016-2017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уч.г.г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-Представление  и утверждение рабочих программ педагогов ДОУ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-Утверждение годового  плана работы ДОУ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-Утверждение учебного плана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-Утверждение расписания образовательной деятельности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-График работы педагогических работников ДОУ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Заключительная часть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Выработка решения педсовета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Заключительное слово</a:t>
                      </a:r>
                    </a:p>
                  </a:txBody>
                  <a:tcPr marL="62125" marR="621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</a:t>
                      </a:r>
                    </a:p>
                  </a:txBody>
                  <a:tcPr marL="62125" marR="621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08275" y="1420813"/>
          <a:ext cx="6301208" cy="269024"/>
        </p:xfrm>
        <a:graphic>
          <a:graphicData uri="http://schemas.openxmlformats.org/drawingml/2006/table">
            <a:tbl>
              <a:tblPr/>
              <a:tblGrid>
                <a:gridCol w="6301208"/>
              </a:tblGrid>
              <a:tr h="26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</a:t>
                      </a:r>
                    </a:p>
                  </a:txBody>
                  <a:tcPr marL="62125" marR="621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http://malenkajastrana.my1.ru/98/11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365625"/>
            <a:ext cx="28432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188" y="1484313"/>
            <a:ext cx="810101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МБДОУ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 новому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 учебному году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-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258888" y="3198813"/>
            <a:ext cx="6911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pic>
        <p:nvPicPr>
          <p:cNvPr id="7172" name="Picture 9" descr="Socialr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508500"/>
            <a:ext cx="22320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1619250" y="1700213"/>
            <a:ext cx="66246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pres?slideindex=1&amp;slidetitle="/>
              </a:rPr>
              <a:t>Анализ летней оздоровительной работы ДОУ  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92500" y="1989138"/>
          <a:ext cx="5256584" cy="3901440"/>
        </p:xfrm>
        <a:graphic>
          <a:graphicData uri="http://schemas.openxmlformats.org/drawingml/2006/table">
            <a:tbl>
              <a:tblPr/>
              <a:tblGrid>
                <a:gridCol w="5256584"/>
              </a:tblGrid>
              <a:tr h="36724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воспитательно-образовательной работы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2015-2016 учебный год: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построение работы ДОУ в соответствии с введением ФГОС, создание благоприятных условий для полноценного проживания ребенком дошкольного детства, формирования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ребенка к жизни в современном обществе, к обучению в школе, обеспечение безопасности жизнедеятельности дошкольника.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9" name="Рисунок 7" descr="Конспект установочного педсовета в ДОУ"/>
          <p:cNvPicPr>
            <a:picLocks noChangeAspect="1" noChangeArrowheads="1"/>
          </p:cNvPicPr>
          <p:nvPr/>
        </p:nvPicPr>
        <p:blipFill>
          <a:blip r:embed="rId3" cstate="print"/>
          <a:srcRect l="6119" t="5122" r="5952" b="5533"/>
          <a:stretch>
            <a:fillRect/>
          </a:stretch>
        </p:blipFill>
        <p:spPr bwMode="auto">
          <a:xfrm>
            <a:off x="755650" y="3644900"/>
            <a:ext cx="26638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8175" y="115888"/>
            <a:ext cx="69119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на новый учебный год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план работы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2015 – 2016 учебный год</a:t>
            </a:r>
          </a:p>
          <a:p>
            <a:pPr>
              <a:defRPr/>
            </a:pPr>
            <a:endParaRPr lang="ru-RU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5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825" y="3090863"/>
            <a:ext cx="889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4400" b="1" i="1">
              <a:solidFill>
                <a:srgbClr val="FF3300"/>
              </a:solidFill>
            </a:endParaRPr>
          </a:p>
        </p:txBody>
      </p:sp>
      <p:pic>
        <p:nvPicPr>
          <p:cNvPr id="9222" name="Picture 7" descr="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7788"/>
            <a:ext cx="162401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0"/>
            <a:ext cx="16922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Прямоугольник 8"/>
          <p:cNvSpPr>
            <a:spLocks noChangeArrowheads="1"/>
          </p:cNvSpPr>
          <p:nvPr/>
        </p:nvSpPr>
        <p:spPr bwMode="auto">
          <a:xfrm>
            <a:off x="1619250" y="981075"/>
            <a:ext cx="72739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400" b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  <a:p>
            <a:pPr algn="ctr">
              <a:defRPr/>
            </a:pPr>
            <a:r>
              <a:rPr lang="ru-RU" sz="2400" b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2015 – 2016 учебный год: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Охрана жизни и здоровья детей.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Планирование и осуществление воспитательно-образовательного процесса в соответствии  с ФГОС и комплексно-тематическим планированием 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Формирование профессиональной компетентности педагогов в области освоения ФГОС ДО.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Продолжать совершенствовать  предметно-пространственную развивающую образовательную среду в детском саду в соответствии с ФГОС.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Совершенствовать работу по познавательно-речевому развитию детей посредством современных технологий.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Формирование семейных ценностей у дошкольников, сохранение и укрепление здоровья детей, их физического развития через совместную деятельность с семьями воспитанников.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Объединить усилия родителей и педагогов для успешного  решения оздоровительных и воспитательных задач.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5750" y="541338"/>
            <a:ext cx="8459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2400" b="1">
                <a:solidFill>
                  <a:srgbClr val="6600FF"/>
                </a:solidFill>
              </a:rPr>
              <a:t>Педсоветы  </a:t>
            </a:r>
          </a:p>
        </p:txBody>
      </p:sp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2988" y="1341438"/>
          <a:ext cx="6264696" cy="5047488"/>
        </p:xfrm>
        <a:graphic>
          <a:graphicData uri="http://schemas.openxmlformats.org/drawingml/2006/table">
            <a:tbl>
              <a:tblPr/>
              <a:tblGrid>
                <a:gridCol w="6264696"/>
              </a:tblGrid>
              <a:tr h="48895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i="1" u="sng" dirty="0" smtClean="0">
                          <a:solidFill>
                            <a:srgbClr val="990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Август</a:t>
                      </a:r>
                      <a:r>
                        <a:rPr lang="ru-RU" sz="1600" i="1" dirty="0" smtClean="0">
                          <a:solidFill>
                            <a:srgbClr val="990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Установочный</a:t>
                      </a:r>
                      <a:r>
                        <a:rPr lang="ru-RU" sz="1600" baseline="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(Определение </a:t>
                      </a:r>
                      <a:r>
                        <a:rPr lang="ru-RU" sz="1600" dirty="0">
                          <a:solidFill>
                            <a:srgbClr val="990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стратегических и тактических задач работы ДОУ на </a:t>
                      </a:r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2015-2016 </a:t>
                      </a:r>
                      <a:r>
                        <a:rPr lang="ru-RU" sz="1600" dirty="0">
                          <a:solidFill>
                            <a:srgbClr val="990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год. Педагогический прогноз. Анализ работы в летний оздоровительный период</a:t>
                      </a:r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i="1" u="sng" dirty="0" smtClean="0">
                          <a:solidFill>
                            <a:srgbClr val="990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 </a:t>
                      </a:r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«Особенности и условия развития речи в дошкольном возрасте через предметно-пространственную образовательную среду»</a:t>
                      </a: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i="1" u="sng" dirty="0" smtClean="0">
                          <a:solidFill>
                            <a:srgbClr val="990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Февраль </a:t>
                      </a:r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«Охрана здоровья и физического развития детей  дошкольного возраста»</a:t>
                      </a:r>
                      <a:endParaRPr lang="ru-RU" sz="1600" dirty="0">
                        <a:solidFill>
                          <a:srgbClr val="9900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i="1" u="sng" dirty="0" smtClean="0">
                          <a:solidFill>
                            <a:srgbClr val="990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Май </a:t>
                      </a:r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Итоговый </a:t>
                      </a:r>
                      <a:r>
                        <a:rPr lang="ru-RU" sz="1600" dirty="0">
                          <a:solidFill>
                            <a:srgbClr val="990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«Подведение итогов работы ДОУ за </a:t>
                      </a:r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2015-2016 </a:t>
                      </a:r>
                      <a:r>
                        <a:rPr lang="ru-RU" sz="1600" dirty="0">
                          <a:solidFill>
                            <a:srgbClr val="990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год</a:t>
                      </a:r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(Анализ работы учреждения за 2015-2016 учебный год. Результаты итогового контроля по реализации основной общеобразовательной программы ДОУ. Определение новых направлений деятельности ДОУ на новый учебный год. Отчеты педагогов о проделанной работе за 2015-2016 учебный год. План работы на ЛОП)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600" dirty="0" smtClean="0">
                        <a:solidFill>
                          <a:srgbClr val="99003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600" dirty="0" smtClean="0">
                        <a:solidFill>
                          <a:srgbClr val="99003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1462</Words>
  <Application>Microsoft Office PowerPoint</Application>
  <PresentationFormat>Экран (4:3)</PresentationFormat>
  <Paragraphs>217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Муниципальное бюджетное  дошкольное образовательное учреждение «Детский сад  №57 «Катюша»  </vt:lpstr>
      <vt:lpstr>ДОРОГИЕ КОЛЛЕГИ!!! ПОЗДРАВЛЯЕМ  С НОВЫМ УЧЕБНЫМ ГОДОМ!!!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Деятельность профсоюза, общие мероприятия для коллектива ДОУ     </vt:lpstr>
      <vt:lpstr>Слайд 17</vt:lpstr>
      <vt:lpstr>Слайд 18</vt:lpstr>
      <vt:lpstr>Слайд 19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– СРЕДНЯЯ ОБЩЕОБРАЗОВАТЕЛЬНАЯ ШКОЛА №35 Г. БЕЛГОРОДА</dc:title>
  <dc:creator>Admin</dc:creator>
  <dc:description>З.В. Александрова  http://aida.ucoz.ru</dc:description>
  <cp:lastModifiedBy>User</cp:lastModifiedBy>
  <cp:revision>81</cp:revision>
  <dcterms:created xsi:type="dcterms:W3CDTF">2010-10-28T14:30:38Z</dcterms:created>
  <dcterms:modified xsi:type="dcterms:W3CDTF">2015-08-28T08:56:52Z</dcterms:modified>
</cp:coreProperties>
</file>